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2" r:id="rId9"/>
    <p:sldId id="263" r:id="rId10"/>
    <p:sldId id="268" r:id="rId11"/>
    <p:sldId id="273" r:id="rId12"/>
    <p:sldId id="264" r:id="rId13"/>
    <p:sldId id="265" r:id="rId14"/>
    <p:sldId id="269" r:id="rId15"/>
    <p:sldId id="266" r:id="rId16"/>
    <p:sldId id="267" r:id="rId17"/>
    <p:sldId id="274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08D456-99FF-4528-8A0C-89F158A2744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19F01B-BE54-4195-83BC-FCDA69EA4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6624736" cy="2376264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Трудовая деятельность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детей </a:t>
            </a:r>
            <a:br>
              <a:rPr lang="ru-RU" sz="4000" i="1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старшей группе.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 «Радость труда – могучая воспитательная сила. В годы детства каждый ребенок должен пережить это благородное чувство».</a:t>
            </a:r>
            <a:endParaRPr lang="ru-RU" dirty="0"/>
          </a:p>
          <a:p>
            <a:r>
              <a:rPr lang="ru-RU" i="1" dirty="0"/>
              <a:t>                            В.А. Сухомлинский.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Ярослав\Desktop\Detiub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11539"/>
            <a:ext cx="2592288" cy="25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1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.Г выставка\Фото-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62" y="3645026"/>
            <a:ext cx="4283966" cy="3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Н.Г выставка\Фото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9" y="602869"/>
            <a:ext cx="4177017" cy="30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Н.Г выставка\Фото-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62" y="595513"/>
            <a:ext cx="4283966" cy="30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рослав\Desktop\Труд\DSCN1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" y="3683330"/>
            <a:ext cx="4192263" cy="31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Участие в городской выставке «Зимняя сказка»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2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Выставка детских работ в группе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Ярослав\Desktop\Труд\DSCN2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5926" y="1723437"/>
            <a:ext cx="5487969" cy="41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Ярослав\Desktop\Труд\DSCN2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84848"/>
            <a:ext cx="4392488" cy="32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6320" y="170080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«Птица счастья»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840760" cy="3024336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Формы организации трудовой деятельности.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564904"/>
            <a:ext cx="6624736" cy="3888432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* Поручения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* Совместная 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деятельность с воспитателем.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* Дежурства </a:t>
            </a:r>
            <a:r>
              <a:rPr lang="ru-RU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по столовой и занятиям, в уголке природы.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* Коллективный </a:t>
            </a: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труд.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3672408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Поручения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3816424" cy="56886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наиболее </a:t>
            </a:r>
            <a:r>
              <a:rPr lang="ru-RU" b="1" i="1" dirty="0"/>
              <a:t>простая форма организации трудовой деятельности детей дошкольного возраста. В практике воспитательной работы с детьми нашей группы особенно распространены индивидуальные поручения, реже коллективные, маленькими подгруппами 2-3 человека (Разбери карандаши по цветам, составь книги  на полке, помоги развесить полотенца и т.д.) Так как научить одного-двух ребят гораздо легче, чем целую группу, при этом контроль за действиями каждого более </a:t>
            </a:r>
            <a:r>
              <a:rPr lang="ru-RU" b="1" i="1" dirty="0" smtClean="0"/>
              <a:t>удобен.</a:t>
            </a:r>
            <a:endParaRPr lang="ru-RU" dirty="0"/>
          </a:p>
        </p:txBody>
      </p:sp>
      <p:pic>
        <p:nvPicPr>
          <p:cNvPr id="3074" name="Picture 2" descr="C:\Users\Ярослав\Desktop\Труд\DSCN2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34" y="116632"/>
            <a:ext cx="2430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рослав\Desktop\Труд\DSCN2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291665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458112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Даша и Жора: «Нам поручили сделать кормушки для птиц!»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Ярослав\Desktop\Труд\DSCN2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291665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4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рослав\Desktop\Труд\DSCN19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4" y="584708"/>
            <a:ext cx="32687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рослав\Desktop\Труд\DSCN1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56" y="2492896"/>
            <a:ext cx="49390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591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Девочки  - будущие хозяюшки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12474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Полина: «Мне поручили протереть  листья фикуса от пыли!»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16" y="587727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Алиса: «А я люблю мыть игрушки!»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7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56992"/>
            <a:ext cx="8568952" cy="33123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dirty="0" smtClean="0"/>
              <a:t> - более </a:t>
            </a:r>
            <a:r>
              <a:rPr lang="ru-RU" b="1" i="1" dirty="0"/>
              <a:t>сложная форма организации труда детей. </a:t>
            </a:r>
            <a:endParaRPr lang="ru-RU" dirty="0"/>
          </a:p>
          <a:p>
            <a:r>
              <a:rPr lang="ru-RU" b="1" i="1" dirty="0"/>
              <a:t>   Они требуют от ребёнка большей самостоятельности. Дежурные учатся выполнять порученное дело полностью, это требует от детей знания последовательности необходимых действий. </a:t>
            </a:r>
            <a:endParaRPr lang="ru-RU" dirty="0"/>
          </a:p>
          <a:p>
            <a:r>
              <a:rPr lang="ru-RU" b="1" i="1" dirty="0"/>
              <a:t>      Несмотря на кажущийся незначительный результат труда, дежурства имеют большое значение в воспитании детей: дежурные всегда выполняют работу, имеющую общественную значимость, необходимую коллективу.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Ярослав\Desktop\Труд\DSCN2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7" y="11663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Ярослав\Desktop\Труд\DSCN19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16632"/>
            <a:ext cx="4248474" cy="31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26778" y="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Дежурства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i="1" dirty="0">
                <a:solidFill>
                  <a:srgbClr val="7030A0"/>
                </a:solidFill>
              </a:rPr>
              <a:t>Коллективный труд.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717032"/>
            <a:ext cx="8619728" cy="292953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В </a:t>
            </a:r>
            <a:r>
              <a:rPr lang="ru-RU" b="1" i="1" dirty="0"/>
              <a:t>старшей группе мы систематически организуем общую трудовую деятельность, объединяющую сразу всех детей группы (уборка групповой комнаты, строительство снежной горки, приборка вещей в своём шкафчике и т.д.). Коллективный труд возможен только при наличии ряда условий:</a:t>
            </a:r>
            <a:endParaRPr lang="ru-RU" dirty="0"/>
          </a:p>
          <a:p>
            <a:r>
              <a:rPr lang="ru-RU" b="1" i="1" dirty="0"/>
              <a:t>- Объединять всех детей можно только после того, как они приобретут необходимый опыт работы в небольшом коллективе.</a:t>
            </a:r>
            <a:endParaRPr lang="ru-RU" dirty="0"/>
          </a:p>
          <a:p>
            <a:r>
              <a:rPr lang="ru-RU" b="1" i="1" dirty="0"/>
              <a:t>- Определяя содержание общей работы, воспитатель включает в неё</a:t>
            </a:r>
            <a:endParaRPr lang="ru-RU" dirty="0"/>
          </a:p>
          <a:p>
            <a:r>
              <a:rPr lang="ru-RU" b="1" i="1" dirty="0"/>
              <a:t>только те виды труда, навыками которых дети владеют достаточно хорошо,</a:t>
            </a:r>
            <a:endParaRPr lang="ru-RU" dirty="0"/>
          </a:p>
          <a:p>
            <a:r>
              <a:rPr lang="ru-RU" b="1" i="1" dirty="0"/>
              <a:t>и стремится к тому, чтобы занять всех детей.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Ярослав\Desktop\Труд\DSCN1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55" y="620688"/>
            <a:ext cx="5018177" cy="30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018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3100" b="1" dirty="0" smtClean="0">
                <a:solidFill>
                  <a:srgbClr val="002060"/>
                </a:solidFill>
              </a:rPr>
              <a:t>Содержание </a:t>
            </a:r>
            <a:r>
              <a:rPr lang="ru-RU" sz="3100" b="1" dirty="0">
                <a:solidFill>
                  <a:srgbClr val="002060"/>
                </a:solidFill>
              </a:rPr>
              <a:t>образовательной области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«Труд» направлено: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на </a:t>
            </a:r>
            <a:r>
              <a:rPr lang="ru-RU" sz="2000" dirty="0">
                <a:solidFill>
                  <a:srgbClr val="7030A0"/>
                </a:solidFill>
              </a:rPr>
              <a:t>достижение цели формирования положительного отношения к труду через решение следующих задач: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·        развитие трудовой деятельности;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·        воспитание ценностного отношения к собственному труду, труду других людей и его результатам;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·        </a:t>
            </a:r>
            <a:r>
              <a:rPr lang="ru-RU" sz="2000" u="sng" dirty="0">
                <a:solidFill>
                  <a:srgbClr val="FF0000"/>
                </a:solidFill>
              </a:rPr>
              <a:t>формирование первичных представлений о труде взрослых, его роли в обществе и жизни каждого человека.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·        Интеграция содержания и задач психолого-педагогической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77072"/>
            <a:ext cx="7920880" cy="4441704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. Ознакомление детей с техникой, машинами и механизмами, доступными дошкольнику, разнообразными видами труда, профессиями родителей, обеспечивает вхождение ребенка в современный мир, приобщение к его ценностям.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13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рослав\Desktop\Труд\DSCN1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1" y="3789040"/>
            <a:ext cx="5264585" cy="29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Ярослав\Desktop\Труд\DSCN1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980728"/>
            <a:ext cx="4877535" cy="27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102" y="182175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Работа над проектом «Труд горняков»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41" y="836712"/>
            <a:ext cx="34923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u="sng" dirty="0" smtClean="0"/>
              <a:t>Цель проекта: </a:t>
            </a:r>
            <a:r>
              <a:rPr lang="ru-RU" sz="1600" dirty="0" smtClean="0"/>
              <a:t>познакомить детей с профессией – шахтёр, развивать </a:t>
            </a:r>
            <a:r>
              <a:rPr lang="ru-RU" sz="1600" dirty="0"/>
              <a:t>связную речь детей при составлении рассказов о профессии </a:t>
            </a:r>
            <a:r>
              <a:rPr lang="ru-RU" sz="1600" dirty="0" smtClean="0"/>
              <a:t>родителей, воспитывать </a:t>
            </a:r>
            <a:r>
              <a:rPr lang="ru-RU" sz="1600" dirty="0"/>
              <a:t>любовь и уважение к людям, посвятившим свою </a:t>
            </a:r>
            <a:r>
              <a:rPr lang="ru-RU" sz="1600" dirty="0" smtClean="0"/>
              <a:t>жизнь трудной профессии, </a:t>
            </a:r>
            <a:r>
              <a:rPr lang="ru-RU" sz="1600" dirty="0"/>
              <a:t>вызвать </a:t>
            </a:r>
          </a:p>
          <a:p>
            <a:pPr algn="ctr"/>
            <a:r>
              <a:rPr lang="ru-RU" sz="1600" dirty="0"/>
              <a:t>желание гордиться своими родителями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293096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«Выставка в группе»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6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17322"/>
            <a:ext cx="7395592" cy="498851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4000" b="1" u="sng" dirty="0">
                <a:solidFill>
                  <a:srgbClr val="0070C0"/>
                </a:solidFill>
              </a:rPr>
              <a:t>За строительство снежной горки для детей, на участке группы: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i="1" dirty="0"/>
              <a:t>Лобашова Дмитрия Владимировича,</a:t>
            </a:r>
            <a:endParaRPr lang="ru-RU" sz="4000" dirty="0"/>
          </a:p>
          <a:p>
            <a:r>
              <a:rPr lang="ru-RU" sz="4000" i="1" dirty="0"/>
              <a:t>Рыкова Михаила Леонидовича,</a:t>
            </a:r>
            <a:endParaRPr lang="ru-RU" sz="4000" dirty="0"/>
          </a:p>
          <a:p>
            <a:r>
              <a:rPr lang="ru-RU" sz="4000" i="1" dirty="0"/>
              <a:t>Демидова Андрея Анатольевича</a:t>
            </a:r>
            <a:endParaRPr lang="ru-RU" sz="4000" dirty="0"/>
          </a:p>
          <a:p>
            <a:r>
              <a:rPr lang="ru-RU" sz="4000" i="1" dirty="0"/>
              <a:t>Буркова Сергея Юрьевича</a:t>
            </a:r>
            <a:endParaRPr lang="ru-RU" sz="4000" dirty="0"/>
          </a:p>
          <a:p>
            <a:r>
              <a:rPr lang="ru-RU" sz="4000" i="1" dirty="0">
                <a:solidFill>
                  <a:srgbClr val="0070C0"/>
                </a:solidFill>
              </a:rPr>
              <a:t> </a:t>
            </a:r>
            <a:r>
              <a:rPr lang="ru-RU" sz="4000" b="1" u="sng" dirty="0" smtClean="0">
                <a:solidFill>
                  <a:srgbClr val="0070C0"/>
                </a:solidFill>
              </a:rPr>
              <a:t>За </a:t>
            </a:r>
            <a:r>
              <a:rPr lang="ru-RU" sz="4000" b="1" u="sng" dirty="0">
                <a:solidFill>
                  <a:srgbClr val="0070C0"/>
                </a:solidFill>
              </a:rPr>
              <a:t>активное участие в жизни группы и детского сада: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i="1" dirty="0" err="1"/>
              <a:t>Кутенёву</a:t>
            </a:r>
            <a:r>
              <a:rPr lang="ru-RU" sz="4000" i="1" dirty="0"/>
              <a:t> Аллу Евгеньевну</a:t>
            </a:r>
            <a:endParaRPr lang="ru-RU" sz="4000" dirty="0"/>
          </a:p>
          <a:p>
            <a:r>
              <a:rPr lang="ru-RU" sz="4000" i="1" dirty="0"/>
              <a:t>Лобашову Елену Владиславовну</a:t>
            </a:r>
            <a:endParaRPr lang="ru-RU" sz="4000" dirty="0"/>
          </a:p>
          <a:p>
            <a:r>
              <a:rPr lang="ru-RU" sz="4000" b="1" u="sng" dirty="0">
                <a:solidFill>
                  <a:srgbClr val="0070C0"/>
                </a:solidFill>
              </a:rPr>
              <a:t>За участие, вместе с детьми, в работе выставки  «Мастерская </a:t>
            </a:r>
            <a:r>
              <a:rPr lang="ru-RU" sz="4000" b="1" u="sng" dirty="0" smtClean="0">
                <a:solidFill>
                  <a:srgbClr val="0070C0"/>
                </a:solidFill>
              </a:rPr>
              <a:t>»: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i="1" dirty="0"/>
              <a:t> Запольскую Галину Александровну</a:t>
            </a:r>
            <a:endParaRPr lang="ru-RU" sz="4000" dirty="0"/>
          </a:p>
          <a:p>
            <a:r>
              <a:rPr lang="ru-RU" sz="4000" i="1" dirty="0"/>
              <a:t>Рыкову Веру Владимировну</a:t>
            </a:r>
            <a:endParaRPr lang="ru-RU" sz="4000" dirty="0"/>
          </a:p>
          <a:p>
            <a:r>
              <a:rPr lang="ru-RU" sz="4000" i="1" dirty="0"/>
              <a:t>Уткину Елену Валерьевну</a:t>
            </a:r>
            <a:endParaRPr lang="ru-RU" sz="4000" dirty="0"/>
          </a:p>
          <a:p>
            <a:r>
              <a:rPr lang="ru-RU" sz="4000" i="1" dirty="0"/>
              <a:t>Демидову Алёну Дмитриевну</a:t>
            </a:r>
            <a:endParaRPr lang="ru-RU" sz="4000" dirty="0"/>
          </a:p>
          <a:p>
            <a:r>
              <a:rPr lang="ru-RU" sz="4000" i="1" dirty="0"/>
              <a:t>Ермакову Оксану Владимировну</a:t>
            </a:r>
            <a:endParaRPr lang="ru-RU" sz="4000" dirty="0"/>
          </a:p>
          <a:p>
            <a:r>
              <a:rPr lang="ru-RU" sz="4000" i="1" dirty="0" err="1"/>
              <a:t>Лащакову</a:t>
            </a:r>
            <a:r>
              <a:rPr lang="ru-RU" sz="4000" i="1" dirty="0"/>
              <a:t>  Татьяну Валерьевну</a:t>
            </a:r>
            <a:endParaRPr lang="ru-RU" sz="4000" dirty="0"/>
          </a:p>
          <a:p>
            <a:r>
              <a:rPr lang="ru-RU" sz="4000" i="1" dirty="0" err="1"/>
              <a:t>Кутенёву</a:t>
            </a:r>
            <a:r>
              <a:rPr lang="ru-RU" sz="4000" i="1" dirty="0"/>
              <a:t> Аллу Евгеньевну</a:t>
            </a:r>
            <a:endParaRPr lang="ru-RU" sz="4000" dirty="0"/>
          </a:p>
          <a:p>
            <a:r>
              <a:rPr lang="ru-RU" sz="4000" i="1" dirty="0"/>
              <a:t>Лобашову Елену Владиславовну</a:t>
            </a:r>
            <a:endParaRPr lang="ru-RU" sz="4000" dirty="0"/>
          </a:p>
          <a:p>
            <a:r>
              <a:rPr lang="ru-RU" sz="4000" b="1" u="sng" dirty="0">
                <a:solidFill>
                  <a:srgbClr val="0070C0"/>
                </a:solidFill>
              </a:rPr>
              <a:t>За  </a:t>
            </a:r>
            <a:r>
              <a:rPr lang="ru-RU" sz="4000" b="1" u="sng" dirty="0" err="1">
                <a:solidFill>
                  <a:srgbClr val="0070C0"/>
                </a:solidFill>
              </a:rPr>
              <a:t>Оч’умелые</a:t>
            </a:r>
            <a:r>
              <a:rPr lang="ru-RU" sz="4000" b="1" u="sng" dirty="0">
                <a:solidFill>
                  <a:srgbClr val="0070C0"/>
                </a:solidFill>
              </a:rPr>
              <a:t> ручки наших пап, мам и бабушек</a:t>
            </a:r>
            <a:r>
              <a:rPr lang="ru-RU" sz="4000" b="1" u="sng" dirty="0"/>
              <a:t>:</a:t>
            </a:r>
            <a:endParaRPr lang="ru-RU" sz="4000" dirty="0"/>
          </a:p>
          <a:p>
            <a:r>
              <a:rPr lang="ru-RU" sz="4000" i="1" dirty="0"/>
              <a:t> </a:t>
            </a:r>
            <a:r>
              <a:rPr lang="ru-RU" sz="4000" i="1" dirty="0" smtClean="0"/>
              <a:t>Лобашова </a:t>
            </a:r>
            <a:r>
              <a:rPr lang="ru-RU" sz="4000" i="1" dirty="0"/>
              <a:t>Дмитрия Владимировича и Рыкова Михаила Леонидовича</a:t>
            </a:r>
            <a:r>
              <a:rPr lang="ru-RU" sz="4000" dirty="0"/>
              <a:t> – за ремонт шкафчиков для полотенец в туалетной комнате</a:t>
            </a:r>
          </a:p>
          <a:p>
            <a:r>
              <a:rPr lang="ru-RU" sz="4000" i="1" dirty="0"/>
              <a:t> </a:t>
            </a:r>
            <a:r>
              <a:rPr lang="ru-RU" sz="4000" i="1" dirty="0" err="1" smtClean="0"/>
              <a:t>Цуканову</a:t>
            </a:r>
            <a:r>
              <a:rPr lang="ru-RU" sz="4000" i="1" dirty="0" smtClean="0"/>
              <a:t> </a:t>
            </a:r>
            <a:r>
              <a:rPr lang="ru-RU" sz="4000" i="1" dirty="0"/>
              <a:t>Светлану  Кирилловну</a:t>
            </a:r>
            <a:r>
              <a:rPr lang="ru-RU" sz="4000" dirty="0"/>
              <a:t>  - за пошив красивых, современных детских  халатиков для игры в «Больницу»</a:t>
            </a:r>
          </a:p>
          <a:p>
            <a:r>
              <a:rPr lang="ru-RU" sz="4000" i="1" dirty="0"/>
              <a:t> </a:t>
            </a:r>
            <a:r>
              <a:rPr lang="ru-RU" sz="4000" i="1" dirty="0" smtClean="0"/>
              <a:t>Чусовитину </a:t>
            </a:r>
            <a:r>
              <a:rPr lang="ru-RU" sz="4000" i="1" dirty="0"/>
              <a:t>Наталью Анатольевну</a:t>
            </a:r>
            <a:r>
              <a:rPr lang="ru-RU" sz="4000" dirty="0"/>
              <a:t> – за пошив фартучков для кафе</a:t>
            </a:r>
          </a:p>
          <a:p>
            <a:r>
              <a:rPr lang="ru-RU" sz="4000" i="1" dirty="0"/>
              <a:t> </a:t>
            </a:r>
            <a:r>
              <a:rPr lang="ru-RU" sz="4000" i="1" dirty="0" smtClean="0"/>
              <a:t>Демидову </a:t>
            </a:r>
            <a:r>
              <a:rPr lang="ru-RU" sz="4000" i="1" dirty="0"/>
              <a:t>Алёну Дмитриевну</a:t>
            </a:r>
            <a:r>
              <a:rPr lang="ru-RU" sz="4000" dirty="0"/>
              <a:t> – за изготовление куклы в русском народном костюме</a:t>
            </a:r>
          </a:p>
          <a:p>
            <a:r>
              <a:rPr lang="ru-RU" sz="4000" dirty="0">
                <a:solidFill>
                  <a:srgbClr val="0070C0"/>
                </a:solidFill>
              </a:rPr>
              <a:t> </a:t>
            </a:r>
            <a:r>
              <a:rPr lang="ru-RU" sz="4000" b="1" u="sng" dirty="0" smtClean="0">
                <a:solidFill>
                  <a:srgbClr val="0070C0"/>
                </a:solidFill>
              </a:rPr>
              <a:t>За </a:t>
            </a:r>
            <a:r>
              <a:rPr lang="ru-RU" sz="4000" b="1" u="sng" dirty="0">
                <a:solidFill>
                  <a:srgbClr val="0070C0"/>
                </a:solidFill>
              </a:rPr>
              <a:t>талантливое исполнение роли Деда Мороза на </a:t>
            </a:r>
          </a:p>
          <a:p>
            <a:r>
              <a:rPr lang="ru-RU" sz="4000" dirty="0"/>
              <a:t>детском утреннике особая благодарность – </a:t>
            </a:r>
            <a:r>
              <a:rPr lang="ru-RU" sz="4000" i="1" dirty="0"/>
              <a:t>Ваганову </a:t>
            </a:r>
            <a:endParaRPr lang="ru-RU" sz="4000" dirty="0"/>
          </a:p>
          <a:p>
            <a:r>
              <a:rPr lang="ru-RU" sz="4000" i="1" dirty="0"/>
              <a:t>Сергею Александровичу</a:t>
            </a:r>
            <a:r>
              <a:rPr lang="ru-RU" sz="4000" dirty="0"/>
              <a:t>, а также </a:t>
            </a:r>
            <a:r>
              <a:rPr lang="ru-RU" sz="4000" i="1" dirty="0"/>
              <a:t>Вагановой Светлане </a:t>
            </a:r>
            <a:endParaRPr lang="ru-RU" sz="4000" dirty="0"/>
          </a:p>
          <a:p>
            <a:r>
              <a:rPr lang="ru-RU" sz="4000" i="1" dirty="0"/>
              <a:t>Александровне</a:t>
            </a:r>
            <a:r>
              <a:rPr lang="ru-RU" sz="4000" dirty="0"/>
              <a:t> – за письмо-поздравление от Деда </a:t>
            </a:r>
          </a:p>
          <a:p>
            <a:r>
              <a:rPr lang="ru-RU" sz="4000" dirty="0"/>
              <a:t>Мороза, которое мы получили по почте.</a:t>
            </a:r>
          </a:p>
          <a:p>
            <a:r>
              <a:rPr lang="ru-RU" sz="4000" dirty="0"/>
              <a:t> </a:t>
            </a:r>
            <a:r>
              <a:rPr lang="ru-RU" sz="4000" b="1" u="sng" dirty="0" smtClean="0">
                <a:solidFill>
                  <a:srgbClr val="0070C0"/>
                </a:solidFill>
              </a:rPr>
              <a:t>Отдельная </a:t>
            </a:r>
            <a:r>
              <a:rPr lang="ru-RU" sz="4000" b="1" u="sng" dirty="0">
                <a:solidFill>
                  <a:srgbClr val="0070C0"/>
                </a:solidFill>
              </a:rPr>
              <a:t>благодарность семье </a:t>
            </a:r>
            <a:r>
              <a:rPr lang="ru-RU" sz="4000" b="1" i="1" u="sng" dirty="0">
                <a:solidFill>
                  <a:srgbClr val="0070C0"/>
                </a:solidFill>
              </a:rPr>
              <a:t>Захара </a:t>
            </a:r>
            <a:r>
              <a:rPr lang="ru-RU" sz="4000" b="1" i="1" u="sng" dirty="0" err="1">
                <a:solidFill>
                  <a:srgbClr val="0070C0"/>
                </a:solidFill>
              </a:rPr>
              <a:t>Кутенёва</a:t>
            </a:r>
            <a:r>
              <a:rPr lang="ru-RU" sz="4000" b="1" u="sng" dirty="0">
                <a:solidFill>
                  <a:srgbClr val="0070C0"/>
                </a:solidFill>
              </a:rPr>
              <a:t> </a:t>
            </a:r>
            <a:r>
              <a:rPr lang="ru-RU" sz="4000" dirty="0"/>
              <a:t>– за телевизор, которого нам так не хватало для просмотра познавательных передач и любимых мультфильмов.</a:t>
            </a:r>
          </a:p>
          <a:p>
            <a:endParaRPr lang="ru-RU" sz="4000" dirty="0"/>
          </a:p>
        </p:txBody>
      </p:sp>
      <p:pic>
        <p:nvPicPr>
          <p:cNvPr id="4099" name="Picture 3" descr="C:\Users\Ярослав\Desktop\Труд\DSCN1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71" y="905798"/>
            <a:ext cx="41587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799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Дети и воспитатели старшей группы говорят: «Спасибо!»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417966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0070C0"/>
                </a:solidFill>
              </a:rPr>
              <a:t>Деда Мороза»</a:t>
            </a:r>
            <a:endParaRPr lang="ru-RU" sz="105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5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14981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Главная </a:t>
            </a:r>
            <a:r>
              <a:rPr lang="ru-RU" sz="2400" b="1" dirty="0"/>
              <a:t>задача трудового воспитания дошкольников –</a:t>
            </a:r>
            <a:br>
              <a:rPr lang="ru-RU" sz="2400" b="1" dirty="0"/>
            </a:br>
            <a:r>
              <a:rPr lang="ru-RU" sz="2400" b="1" i="1" dirty="0"/>
              <a:t>формирование правильного отношения к труду.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может быть успешно решена только на основе учета особенностей этой деятельности в сравнении с игрой, занятиями, на основе учета возрастных особенностей ребенка.</a:t>
            </a:r>
          </a:p>
          <a:p>
            <a:r>
              <a:rPr lang="ru-RU" dirty="0"/>
              <a:t>Формируя у детей трудолюбие, необходимо учить их ставить цели, находить пути для ее достижения, получать результат, соответствующий цели.</a:t>
            </a:r>
          </a:p>
          <a:p>
            <a:r>
              <a:rPr lang="ru-RU" dirty="0"/>
              <a:t>Цель перед ребенком вначале ставится педагогом.</a:t>
            </a:r>
          </a:p>
          <a:p>
            <a:pPr marL="0" indent="0">
              <a:buNone/>
            </a:pPr>
            <a:r>
              <a:rPr lang="ru-RU" i="1" u="sng" dirty="0" smtClean="0"/>
              <a:t>    </a:t>
            </a: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   Цель</a:t>
            </a:r>
            <a:r>
              <a:rPr lang="ru-RU" b="1" i="1" u="sng" dirty="0">
                <a:solidFill>
                  <a:srgbClr val="FF0000"/>
                </a:solidFill>
              </a:rPr>
              <a:t>, поставленная перед ребенком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педагогом, должна быть рассчитана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на возможность ее осуществления.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Поэтому, формируя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целенаправленную деятельность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детей, следует избегать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непосильной для них работы</a:t>
            </a:r>
            <a:r>
              <a:rPr lang="ru-RU" b="1" i="1" dirty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Ярослав\Documents\Лариса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279541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58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Перспектива работы по трудовому воспитанию в старшей группе: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Продолжать воспитательную работу с детьми направленную на формирование трудовых навыков и их дальнейшее совершенствование, постепенное расширение содержания трудовой деятельности. </a:t>
            </a:r>
            <a:endParaRPr lang="ru-RU" dirty="0"/>
          </a:p>
          <a:p>
            <a:r>
              <a:rPr lang="ru-RU" dirty="0" smtClean="0"/>
              <a:t>Продолжать знакомить  детей с профессиями родителей (профессии – горного спасателя и врача)</a:t>
            </a:r>
          </a:p>
          <a:p>
            <a:r>
              <a:rPr lang="ru-RU" dirty="0" smtClean="0"/>
              <a:t>Познакомить детей с техникой оригами.</a:t>
            </a:r>
          </a:p>
          <a:p>
            <a:r>
              <a:rPr lang="ru-RU" dirty="0" smtClean="0"/>
              <a:t>Организовать работу родителей и детей по озеленению участка.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4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56792"/>
            <a:ext cx="6172200" cy="2016224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Презентацию подготовила </a:t>
            </a:r>
          </a:p>
          <a:p>
            <a:pPr algn="r"/>
            <a:r>
              <a:rPr lang="ru-RU" dirty="0" smtClean="0"/>
              <a:t>воспитатель старшей группы</a:t>
            </a:r>
          </a:p>
          <a:p>
            <a:pPr algn="r"/>
            <a:r>
              <a:rPr lang="ru-RU" dirty="0" smtClean="0"/>
              <a:t> Коротких Лариса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59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62068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/>
              <a:t>Виды трудовой деятельности: </a:t>
            </a:r>
            <a:r>
              <a:rPr lang="ru-RU" sz="4800" b="1" i="1" dirty="0">
                <a:solidFill>
                  <a:srgbClr val="FF0000"/>
                </a:solidFill>
              </a:rPr>
              <a:t>самообслуживание, </a:t>
            </a:r>
            <a:r>
              <a:rPr lang="ru-RU" sz="4800" b="1" i="1" dirty="0">
                <a:solidFill>
                  <a:srgbClr val="92D050"/>
                </a:solidFill>
              </a:rPr>
              <a:t>хозяйственно – бытовой</a:t>
            </a:r>
            <a:r>
              <a:rPr lang="ru-RU" sz="4800" b="1" i="1" dirty="0"/>
              <a:t> </a:t>
            </a:r>
            <a:r>
              <a:rPr lang="ru-RU" sz="4800" b="1" i="1" dirty="0">
                <a:solidFill>
                  <a:srgbClr val="92D050"/>
                </a:solidFill>
              </a:rPr>
              <a:t>труд, </a:t>
            </a:r>
            <a:endParaRPr lang="ru-RU" sz="4800" b="1" i="1" dirty="0" smtClean="0">
              <a:solidFill>
                <a:srgbClr val="92D05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00B0F0"/>
                </a:solidFill>
              </a:rPr>
              <a:t>труд </a:t>
            </a:r>
            <a:r>
              <a:rPr lang="ru-RU" sz="4800" b="1" i="1" dirty="0">
                <a:solidFill>
                  <a:srgbClr val="00B0F0"/>
                </a:solidFill>
              </a:rPr>
              <a:t>в природе, </a:t>
            </a:r>
            <a:endParaRPr lang="ru-RU" sz="4800" b="1" i="1" dirty="0" smtClean="0">
              <a:solidFill>
                <a:srgbClr val="00B0F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ручной </a:t>
            </a:r>
            <a:r>
              <a:rPr lang="ru-RU" sz="4800" b="1" i="1" dirty="0">
                <a:solidFill>
                  <a:srgbClr val="7030A0"/>
                </a:solidFill>
              </a:rPr>
              <a:t>труд.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3657600" cy="48356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/>
              <a:t>Как </a:t>
            </a:r>
            <a:r>
              <a:rPr lang="ru-RU" b="1" i="1" dirty="0"/>
              <a:t>и в младшем возрасте, по-прежнему, учим детей выполнять работу по самообслуживанию. Но теперь уже  помогаем детям  правильно подойти к реализации сложной задачи, показываем, как проще и лучше выполнить её, не превращая этот процесс в мелкую опёку. Воспитатели стараются научить детей проверять самих себя. Одной из форм организации самообслуживания старших дошкольников теперь является обучение детей более младшего возраста. 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3657600" cy="482230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 В старшей группе хозяйственно-бытовой труд осваивается детьми как вид труда в целом. Происходит дальнейшее нарастание объёмов труда, например, после рисования дежурные моют кисти, баночки, протирают клеёнки. Дети уже умеют убираться в групповой комнате, поэтому включаются в повседневный процесс уборки помещения. Повышаются требования к самостоятельности и качеству выполняемых действий. Мы учим детей  навыкам планирования своей и общей работы, умению сговариваться, изучать последовательность работы, распределять обязанности, подбирать и рационально использовать оборудование.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332656"/>
            <a:ext cx="3657600" cy="658368"/>
          </a:xfrm>
        </p:spPr>
        <p:txBody>
          <a:bodyPr/>
          <a:lstStyle/>
          <a:p>
            <a:pPr algn="ctr"/>
            <a:r>
              <a:rPr lang="ru-RU" sz="2400" i="1" dirty="0"/>
              <a:t>Самообслуживание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3657600" cy="658368"/>
          </a:xfrm>
        </p:spPr>
        <p:txBody>
          <a:bodyPr/>
          <a:lstStyle/>
          <a:p>
            <a:pPr lvl="0"/>
            <a:endParaRPr lang="ru-RU" sz="1800" i="1" dirty="0" smtClean="0"/>
          </a:p>
          <a:p>
            <a:pPr lvl="0"/>
            <a:r>
              <a:rPr lang="ru-RU" sz="1800" i="1" dirty="0" smtClean="0"/>
              <a:t>Хозяйственно-бытовой </a:t>
            </a:r>
            <a:r>
              <a:rPr lang="ru-RU" sz="1800" i="1" dirty="0"/>
              <a:t>труд. 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0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7544" y="1196752"/>
            <a:ext cx="3647256" cy="525658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 </a:t>
            </a:r>
            <a:r>
              <a:rPr lang="ru-RU" b="1" i="1" dirty="0"/>
              <a:t>Старших дошкольников необходимо приучать работать во все времена года. Осенью помогают собирать  урожай, сгребать листья и т.д. Зимой подкармливать птиц, принимать участие в расчистке дорожек от снега. Весной перекапывать и рыхлить землю, делать грядки  и сажать семена. Летом ухаживать за растениями, поливать, рыхлить и пропалывать. Учим детей правильно пользоваться рабочим инвентарём: лопатой, совком, лейкой, граблями. Важно формировать привычку работать по собственному почину, а не только по предложению воспитателя, выполнять работу старательно, беречь материалы и предметы труда.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427984" y="260648"/>
            <a:ext cx="3601591" cy="6192688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i="1" dirty="0"/>
              <a:t>Большую помощь в организации труда оказывают алгоритмы. Опыт работы показывает, что алгоритмы помогают развивать у детей такие психические процессы, как внимание, </a:t>
            </a:r>
            <a:r>
              <a:rPr lang="ru-RU" sz="1600" b="1" i="1" dirty="0" smtClean="0"/>
              <a:t>память, </a:t>
            </a:r>
            <a:r>
              <a:rPr lang="ru-RU" sz="1600" b="1" i="1" dirty="0"/>
              <a:t>о</a:t>
            </a:r>
            <a:r>
              <a:rPr lang="ru-RU" sz="1600" b="1" i="1" dirty="0" smtClean="0"/>
              <a:t>бразное мышление. Например</a:t>
            </a:r>
            <a:r>
              <a:rPr lang="ru-RU" sz="1600" b="1" i="1" dirty="0"/>
              <a:t>, перед </a:t>
            </a:r>
            <a:r>
              <a:rPr lang="ru-RU" sz="1600" b="1" i="1" dirty="0" smtClean="0"/>
              <a:t>посадкой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лука в </a:t>
            </a:r>
            <a:r>
              <a:rPr lang="ru-RU" sz="1600" b="1" i="1" dirty="0"/>
              <a:t>группе была проведена беседа о том, какие орудия труда требуются для посадки. Затем  вместе с детьми зарисовали этапы  деятельности в форме символов.  И только после этого приступили к посадке растений.</a:t>
            </a:r>
            <a:endParaRPr lang="ru-RU" sz="1600" dirty="0"/>
          </a:p>
          <a:p>
            <a:endParaRPr lang="ru-RU" sz="1600" b="1" i="1" dirty="0" smtClean="0"/>
          </a:p>
          <a:p>
            <a:r>
              <a:rPr lang="ru-RU" sz="1600" b="1" i="1" dirty="0" smtClean="0"/>
              <a:t>« </a:t>
            </a:r>
            <a:r>
              <a:rPr lang="ru-RU" sz="1600" b="1" i="1" dirty="0"/>
              <a:t>Как вырастить растение». (вскопай землю – разрыхли ее – сделай бороздки – налей воды – положи семена – присыпь землей – полей водой).</a:t>
            </a:r>
            <a:endParaRPr lang="ru-RU" sz="1600" dirty="0"/>
          </a:p>
          <a:p>
            <a:r>
              <a:rPr lang="ru-RU" sz="1600" b="1" i="1" dirty="0"/>
              <a:t>« Как помочь птицам зимой».(приготовить корм – сделать кормушки и развесить их – насыпать корм в кормушки ежедневно)</a:t>
            </a:r>
            <a:endParaRPr lang="ru-RU" sz="1600" dirty="0"/>
          </a:p>
          <a:p>
            <a:r>
              <a:rPr lang="ru-RU" sz="1600" b="1" i="1" dirty="0"/>
              <a:t>«Как ухаживать за аквариумом». (поменяй воду – протри стенки аквариума – подстриги водоросли – насыпь корм</a:t>
            </a:r>
            <a:r>
              <a:rPr lang="ru-RU" sz="1600" b="1" i="1" dirty="0" smtClean="0"/>
              <a:t>).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332656"/>
            <a:ext cx="3503240" cy="648072"/>
          </a:xfrm>
        </p:spPr>
        <p:txBody>
          <a:bodyPr/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Труд в природе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79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слав\Documents\Лариса\Фото маминых  детей\Фото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70" y="756710"/>
            <a:ext cx="4163349" cy="28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мамино\для садика\DSC06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70" y="3664068"/>
            <a:ext cx="4163350" cy="31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Ярослав\Desktop\Труд\DSCN2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15932"/>
            <a:ext cx="4248472" cy="31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882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Трудимся на участке детского сада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Ярослав\Desktop\Новая папка (2)\DSCN20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50203"/>
            <a:ext cx="4248472" cy="29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83568" y="188640"/>
            <a:ext cx="3744416" cy="864096"/>
          </a:xfrm>
          <a:prstGeom prst="roundRect">
            <a:avLst>
              <a:gd name="adj" fmla="val 11475"/>
            </a:avLst>
          </a:prstGeom>
        </p:spPr>
        <p:txBody>
          <a:bodyPr/>
          <a:lstStyle/>
          <a:p>
            <a:pPr algn="ctr"/>
            <a:r>
              <a:rPr lang="ru-RU" sz="3200" i="1" dirty="0" smtClean="0"/>
              <a:t>Ручной </a:t>
            </a:r>
            <a:r>
              <a:rPr lang="ru-RU" sz="3200" i="1" dirty="0"/>
              <a:t>труд.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1052736"/>
            <a:ext cx="3888432" cy="5616624"/>
          </a:xfrm>
        </p:spPr>
        <p:txBody>
          <a:bodyPr>
            <a:noAutofit/>
          </a:bodyPr>
          <a:lstStyle/>
          <a:p>
            <a:r>
              <a:rPr lang="ru-RU" sz="1600" b="1" i="1" dirty="0"/>
              <a:t>Изготовление детьми игрушек и предметов из различных материалов составляет одну из наиболее важных сторон трудового воспитания дошкольников, особенно в старших группах. Содержание ручного труда тесно примыкает </a:t>
            </a:r>
            <a:r>
              <a:rPr lang="ru-RU" sz="1600" b="1" i="1" dirty="0" smtClean="0"/>
              <a:t>к конструированию</a:t>
            </a:r>
            <a:r>
              <a:rPr lang="ru-RU" sz="1600" b="1" i="1" dirty="0"/>
              <a:t>. В процессе труда дети знакомятся с простейшими техническими приспособлениями, осваивают навыки работы с некоторыми инструментами, учатся бережно относиться к материалам, предметам труда, орудиям. Дети на опыте </a:t>
            </a:r>
            <a:r>
              <a:rPr lang="ru-RU" sz="1600" b="1" i="1" dirty="0" smtClean="0"/>
              <a:t>усваивают</a:t>
            </a:r>
            <a:r>
              <a:rPr lang="ru-RU" sz="1600" b="1" i="1" dirty="0"/>
              <a:t> элементарные представления о свойствах различных материалов. 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88640"/>
            <a:ext cx="4104455" cy="6336704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Бумагу </a:t>
            </a:r>
            <a:r>
              <a:rPr lang="ru-RU" sz="1600" b="1" i="1" dirty="0"/>
              <a:t>: можно складывать, резать, склеивать. Дерево можно : пилить, строгать, резать, сверлить, сбивать гвоздями, склеивать. Работа с природным материалом – листьями, желудями, шишками, берестой. корой и др., - дает нам воспитателям возможность знакомить детей с богатым разнообразием его качеств: цветом, формой, твердостью . Придумывая тему своей работы, ребенок творит, фантазирует. Он учится различать в причудливых формах природного материала знакомые предметы, создает фантастические образы. Это развивает смекалку, сообразительность, творческое воображение, желание созидать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109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Создание условий для ручного труда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79512" y="1628800"/>
            <a:ext cx="4104456" cy="93610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Уголок ручного труда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628800"/>
            <a:ext cx="4320480" cy="93610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Разнообразие природного материала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Ярослав\Desktop\Труд\DSCN21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" y="2780928"/>
            <a:ext cx="43186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рослав\Desktop\Труд\DSCN21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3924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Ярослав\Desktop\Труд\DSCN19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054607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Ярослав\Desktop\Труд\DSCN19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29" y="2842776"/>
            <a:ext cx="2205355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Ярослав\Desktop\Труд\DSCN19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2" y="2801728"/>
            <a:ext cx="2334766" cy="399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:\мамино\для садика\DSC064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091077" cy="30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462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Интересно и увлекательно, когда из шишки получился человечек, а из ракушек – цветок!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4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282</TotalTime>
  <Words>1074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Трудовая деятельность детей  в старшей группе. </vt:lpstr>
      <vt:lpstr>    Главная задача трудового воспитания дошкольников – формирование правильного отношения к труду.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условий для ручного труда</vt:lpstr>
      <vt:lpstr>Презентация PowerPoint</vt:lpstr>
      <vt:lpstr>Презентация PowerPoint</vt:lpstr>
      <vt:lpstr>Выставка детских работ в группе</vt:lpstr>
      <vt:lpstr>Формы организации трудовой деятельности.  </vt:lpstr>
      <vt:lpstr>Поручения</vt:lpstr>
      <vt:lpstr>Презентация PowerPoint</vt:lpstr>
      <vt:lpstr>Презентация PowerPoint</vt:lpstr>
      <vt:lpstr>Коллективный труд. </vt:lpstr>
      <vt:lpstr>  Содержание образовательной области «Труд» направлено:  на достижение цели формирования положительного отношения к труду через решение следующих задач: ·        развитие трудовой деятельности; ·        воспитание ценностного отношения к собственному труду, труду других людей и его результатам; ·        формирование первичных представлений о труде взрослых, его роли в обществе и жизни каждого человека. ·        Интеграция содержания и задач психолого-педагогической работы </vt:lpstr>
      <vt:lpstr>Презентация PowerPoint</vt:lpstr>
      <vt:lpstr>Презентация PowerPoint</vt:lpstr>
      <vt:lpstr>Перспектива работы по трудовому воспитанию в старшей группе:</vt:lpstr>
      <vt:lpstr>Спасибо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Трудовая деятельность детей  в старшей группе.</dc:title>
  <dc:creator>Ярослав</dc:creator>
  <cp:lastModifiedBy>User</cp:lastModifiedBy>
  <cp:revision>29</cp:revision>
  <dcterms:created xsi:type="dcterms:W3CDTF">2013-01-27T11:09:02Z</dcterms:created>
  <dcterms:modified xsi:type="dcterms:W3CDTF">2014-03-02T12:29:50Z</dcterms:modified>
</cp:coreProperties>
</file>